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1" r:id="rId3"/>
    <p:sldId id="282" r:id="rId4"/>
    <p:sldId id="283" r:id="rId5"/>
    <p:sldId id="257" r:id="rId6"/>
    <p:sldId id="278" r:id="rId7"/>
    <p:sldId id="258" r:id="rId8"/>
    <p:sldId id="289" r:id="rId9"/>
    <p:sldId id="285" r:id="rId10"/>
    <p:sldId id="288" r:id="rId11"/>
    <p:sldId id="260" r:id="rId12"/>
    <p:sldId id="261" r:id="rId13"/>
    <p:sldId id="263" r:id="rId14"/>
    <p:sldId id="264" r:id="rId15"/>
    <p:sldId id="266" r:id="rId16"/>
    <p:sldId id="275" r:id="rId17"/>
    <p:sldId id="276" r:id="rId18"/>
    <p:sldId id="290" r:id="rId19"/>
    <p:sldId id="265" r:id="rId20"/>
    <p:sldId id="277" r:id="rId21"/>
    <p:sldId id="296" r:id="rId22"/>
    <p:sldId id="270" r:id="rId23"/>
    <p:sldId id="300" r:id="rId24"/>
    <p:sldId id="302" r:id="rId25"/>
    <p:sldId id="299" r:id="rId26"/>
    <p:sldId id="274"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AB839-951B-472A-B933-E9F5ACD76611}" v="64" dt="2016-12-07T01:54:26.656"/>
    <p1510:client id="{90DABEF6-8203-489D-9F3F-7064F835E15C}" v="2159" dt="2016-12-06T21:37:3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39" autoAdjust="0"/>
  </p:normalViewPr>
  <p:slideViewPr>
    <p:cSldViewPr snapToGrid="0">
      <p:cViewPr varScale="1">
        <p:scale>
          <a:sx n="81" d="100"/>
          <a:sy n="81" d="100"/>
        </p:scale>
        <p:origin x="10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8357-42D6-4C91-AF54-6B2A40C1DA84}" type="datetimeFigureOut">
              <a:rPr lang="en-US"/>
              <a:t>07-Dec-16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E3B07-77B5-416C-9CB6-D94CAE3D4133}"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ALEX</a:t>
            </a:r>
          </a:p>
        </p:txBody>
      </p:sp>
      <p:sp>
        <p:nvSpPr>
          <p:cNvPr id="4" name="Slide Number Placeholder 3"/>
          <p:cNvSpPr>
            <a:spLocks noGrp="1"/>
          </p:cNvSpPr>
          <p:nvPr>
            <p:ph type="sldNum" sz="quarter" idx="10"/>
          </p:nvPr>
        </p:nvSpPr>
        <p:spPr/>
        <p:txBody>
          <a:bodyPr/>
          <a:lstStyle/>
          <a:p>
            <a:fld id="{A56E3B07-77B5-416C-9CB6-D94CAE3D4133}" type="slidenum">
              <a:rPr lang="en-US" smtClean="0"/>
              <a:t>2</a:t>
            </a:fld>
            <a:endParaRPr lang="en-US"/>
          </a:p>
        </p:txBody>
      </p:sp>
    </p:spTree>
    <p:extLst>
      <p:ext uri="{BB962C8B-B14F-4D97-AF65-F5344CB8AC3E}">
        <p14:creationId xmlns:p14="http://schemas.microsoft.com/office/powerpoint/2010/main" val="158541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ALEX</a:t>
            </a:r>
          </a:p>
        </p:txBody>
      </p:sp>
      <p:sp>
        <p:nvSpPr>
          <p:cNvPr id="4" name="Slide Number Placeholder 3"/>
          <p:cNvSpPr>
            <a:spLocks noGrp="1"/>
          </p:cNvSpPr>
          <p:nvPr>
            <p:ph type="sldNum" sz="quarter" idx="10"/>
          </p:nvPr>
        </p:nvSpPr>
        <p:spPr/>
        <p:txBody>
          <a:bodyPr/>
          <a:lstStyle/>
          <a:p>
            <a:fld id="{A56E3B07-77B5-416C-9CB6-D94CAE3D4133}" type="slidenum">
              <a:rPr lang="en-US"/>
              <a:t>11</a:t>
            </a:fld>
            <a:endParaRPr lang="en-US"/>
          </a:p>
        </p:txBody>
      </p:sp>
    </p:spTree>
    <p:extLst>
      <p:ext uri="{BB962C8B-B14F-4D97-AF65-F5344CB8AC3E}">
        <p14:creationId xmlns:p14="http://schemas.microsoft.com/office/powerpoint/2010/main" val="150896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a:t>
            </a:r>
            <a:r>
              <a:rPr lang="en-US" baseline="0"/>
              <a:t> NATHAN</a:t>
            </a:r>
          </a:p>
          <a:p>
            <a:endParaRPr lang="en-US" baseline="0"/>
          </a:p>
          <a:p>
            <a:r>
              <a:rPr lang="en-US" baseline="0"/>
              <a:t>Network Failure: </a:t>
            </a:r>
            <a:r>
              <a:rPr lang="en-US" baseline="0" err="1"/>
              <a:t>Countinues</a:t>
            </a:r>
            <a:r>
              <a:rPr lang="en-US" baseline="0"/>
              <a:t> happily,  merges changes when reconnected</a:t>
            </a:r>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12</a:t>
            </a:fld>
            <a:endParaRPr lang="en-US"/>
          </a:p>
        </p:txBody>
      </p:sp>
    </p:spTree>
    <p:extLst>
      <p:ext uri="{BB962C8B-B14F-4D97-AF65-F5344CB8AC3E}">
        <p14:creationId xmlns:p14="http://schemas.microsoft.com/office/powerpoint/2010/main" val="269079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RYAN</a:t>
            </a:r>
          </a:p>
          <a:p>
            <a:endParaRPr lang="en-US"/>
          </a:p>
          <a:p>
            <a:r>
              <a:rPr lang="en-US"/>
              <a:t>Multi-language:</a:t>
            </a:r>
          </a:p>
          <a:p>
            <a:r>
              <a:rPr lang="en-US"/>
              <a:t>	Linux</a:t>
            </a:r>
          </a:p>
          <a:p>
            <a:r>
              <a:rPr lang="en-US"/>
              <a:t>	</a:t>
            </a:r>
            <a:r>
              <a:rPr lang="en-US" err="1"/>
              <a:t>Javascript</a:t>
            </a:r>
            <a:r>
              <a:rPr lang="en-US"/>
              <a:t> – User Interface Particle</a:t>
            </a:r>
          </a:p>
          <a:p>
            <a:r>
              <a:rPr lang="en-US"/>
              <a:t>	Rust – Everything Else</a:t>
            </a:r>
          </a:p>
        </p:txBody>
      </p:sp>
      <p:sp>
        <p:nvSpPr>
          <p:cNvPr id="4" name="Slide Number Placeholder 3"/>
          <p:cNvSpPr>
            <a:spLocks noGrp="1"/>
          </p:cNvSpPr>
          <p:nvPr>
            <p:ph type="sldNum" sz="quarter" idx="10"/>
          </p:nvPr>
        </p:nvSpPr>
        <p:spPr/>
        <p:txBody>
          <a:bodyPr/>
          <a:lstStyle/>
          <a:p>
            <a:fld id="{A56E3B07-77B5-416C-9CB6-D94CAE3D4133}" type="slidenum">
              <a:rPr lang="en-US"/>
              <a:t>13</a:t>
            </a:fld>
            <a:endParaRPr lang="en-US"/>
          </a:p>
        </p:txBody>
      </p:sp>
    </p:spTree>
    <p:extLst>
      <p:ext uri="{BB962C8B-B14F-4D97-AF65-F5344CB8AC3E}">
        <p14:creationId xmlns:p14="http://schemas.microsoft.com/office/powerpoint/2010/main" val="1236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ALEX</a:t>
            </a:r>
          </a:p>
        </p:txBody>
      </p:sp>
      <p:sp>
        <p:nvSpPr>
          <p:cNvPr id="4" name="Slide Number Placeholder 3"/>
          <p:cNvSpPr>
            <a:spLocks noGrp="1"/>
          </p:cNvSpPr>
          <p:nvPr>
            <p:ph type="sldNum" sz="quarter" idx="10"/>
          </p:nvPr>
        </p:nvSpPr>
        <p:spPr/>
        <p:txBody>
          <a:bodyPr/>
          <a:lstStyle/>
          <a:p>
            <a:fld id="{A56E3B07-77B5-416C-9CB6-D94CAE3D4133}" type="slidenum">
              <a:rPr lang="en-US"/>
              <a:t>14</a:t>
            </a:fld>
            <a:endParaRPr lang="en-US"/>
          </a:p>
        </p:txBody>
      </p:sp>
    </p:spTree>
    <p:extLst>
      <p:ext uri="{BB962C8B-B14F-4D97-AF65-F5344CB8AC3E}">
        <p14:creationId xmlns:p14="http://schemas.microsoft.com/office/powerpoint/2010/main" val="56083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DANIEL</a:t>
            </a:r>
          </a:p>
        </p:txBody>
      </p:sp>
      <p:sp>
        <p:nvSpPr>
          <p:cNvPr id="4" name="Slide Number Placeholder 3"/>
          <p:cNvSpPr>
            <a:spLocks noGrp="1"/>
          </p:cNvSpPr>
          <p:nvPr>
            <p:ph type="sldNum" sz="quarter" idx="10"/>
          </p:nvPr>
        </p:nvSpPr>
        <p:spPr/>
        <p:txBody>
          <a:bodyPr/>
          <a:lstStyle/>
          <a:p>
            <a:fld id="{A56E3B07-77B5-416C-9CB6-D94CAE3D4133}" type="slidenum">
              <a:rPr lang="en-US"/>
              <a:t>15</a:t>
            </a:fld>
            <a:endParaRPr lang="en-US"/>
          </a:p>
        </p:txBody>
      </p:sp>
    </p:spTree>
    <p:extLst>
      <p:ext uri="{BB962C8B-B14F-4D97-AF65-F5344CB8AC3E}">
        <p14:creationId xmlns:p14="http://schemas.microsoft.com/office/powerpoint/2010/main" val="6498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RYAN</a:t>
            </a:r>
          </a:p>
        </p:txBody>
      </p:sp>
      <p:sp>
        <p:nvSpPr>
          <p:cNvPr id="4" name="Slide Number Placeholder 3"/>
          <p:cNvSpPr>
            <a:spLocks noGrp="1"/>
          </p:cNvSpPr>
          <p:nvPr>
            <p:ph type="sldNum" sz="quarter" idx="10"/>
          </p:nvPr>
        </p:nvSpPr>
        <p:spPr/>
        <p:txBody>
          <a:bodyPr/>
          <a:lstStyle/>
          <a:p>
            <a:fld id="{A56E3B07-77B5-416C-9CB6-D94CAE3D4133}" type="slidenum">
              <a:rPr lang="en-US"/>
              <a:t>16</a:t>
            </a:fld>
            <a:endParaRPr lang="en-US"/>
          </a:p>
        </p:txBody>
      </p:sp>
    </p:spTree>
    <p:extLst>
      <p:ext uri="{BB962C8B-B14F-4D97-AF65-F5344CB8AC3E}">
        <p14:creationId xmlns:p14="http://schemas.microsoft.com/office/powerpoint/2010/main" val="55275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NATHAN</a:t>
            </a:r>
          </a:p>
        </p:txBody>
      </p:sp>
      <p:sp>
        <p:nvSpPr>
          <p:cNvPr id="4" name="Slide Number Placeholder 3"/>
          <p:cNvSpPr>
            <a:spLocks noGrp="1"/>
          </p:cNvSpPr>
          <p:nvPr>
            <p:ph type="sldNum" sz="quarter" idx="10"/>
          </p:nvPr>
        </p:nvSpPr>
        <p:spPr/>
        <p:txBody>
          <a:bodyPr/>
          <a:lstStyle/>
          <a:p>
            <a:fld id="{A56E3B07-77B5-416C-9CB6-D94CAE3D4133}" type="slidenum">
              <a:rPr lang="en-US"/>
              <a:t>17</a:t>
            </a:fld>
            <a:endParaRPr lang="en-US"/>
          </a:p>
        </p:txBody>
      </p:sp>
    </p:spTree>
    <p:extLst>
      <p:ext uri="{BB962C8B-B14F-4D97-AF65-F5344CB8AC3E}">
        <p14:creationId xmlns:p14="http://schemas.microsoft.com/office/powerpoint/2010/main" val="566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SPEAKER: RYAN</a:t>
            </a:r>
          </a:p>
          <a:p>
            <a:r>
              <a:rPr lang="en-US" sz="1200" b="1" kern="1200">
                <a:solidFill>
                  <a:schemeClr val="tx1"/>
                </a:solidFill>
                <a:effectLst/>
                <a:latin typeface="+mn-lt"/>
                <a:ea typeface="+mn-ea"/>
                <a:cs typeface="+mn-cs"/>
              </a:rPr>
              <a:t>Yellow</a:t>
            </a:r>
            <a:r>
              <a:rPr lang="en-US" sz="1200" kern="1200">
                <a:solidFill>
                  <a:schemeClr val="tx1"/>
                </a:solidFill>
                <a:effectLst/>
                <a:latin typeface="+mn-lt"/>
                <a:ea typeface="+mn-ea"/>
                <a:cs typeface="+mn-cs"/>
              </a:rPr>
              <a:t>: Electrons register Panes and Message Listeners (Event Bindings) with the UI Neutron.</a:t>
            </a:r>
          </a:p>
          <a:p>
            <a:r>
              <a:rPr lang="en-US" sz="1200" b="1" kern="1200">
                <a:solidFill>
                  <a:schemeClr val="tx1"/>
                </a:solidFill>
                <a:effectLst/>
                <a:latin typeface="+mn-lt"/>
                <a:ea typeface="+mn-ea"/>
                <a:cs typeface="+mn-cs"/>
              </a:rPr>
              <a:t>Red</a:t>
            </a:r>
            <a:r>
              <a:rPr lang="en-US" sz="1200" kern="1200">
                <a:solidFill>
                  <a:schemeClr val="tx1"/>
                </a:solidFill>
                <a:effectLst/>
                <a:latin typeface="+mn-lt"/>
                <a:ea typeface="+mn-ea"/>
                <a:cs typeface="+mn-cs"/>
              </a:rPr>
              <a:t>: UI Neutron receives messages and updates the Web Apps state and user interface.  Any changes to the state also fire the synchronization Change Listener</a:t>
            </a:r>
          </a:p>
          <a:p>
            <a:r>
              <a:rPr lang="en-US" sz="1200" b="1" kern="1200">
                <a:solidFill>
                  <a:schemeClr val="tx1"/>
                </a:solidFill>
                <a:effectLst/>
                <a:latin typeface="+mn-lt"/>
                <a:ea typeface="+mn-ea"/>
                <a:cs typeface="+mn-cs"/>
              </a:rPr>
              <a:t>Green</a:t>
            </a:r>
            <a:r>
              <a:rPr lang="en-US" sz="1200" kern="1200">
                <a:solidFill>
                  <a:schemeClr val="tx1"/>
                </a:solidFill>
                <a:effectLst/>
                <a:latin typeface="+mn-lt"/>
                <a:ea typeface="+mn-ea"/>
                <a:cs typeface="+mn-cs"/>
              </a:rPr>
              <a:t>: When the UI Neutrons state changes (red), the data is synchronized between all of the nodes.  This will cause UI Neutrons on other nodes to receive similar UI Updates (green dotted line to red)</a:t>
            </a:r>
          </a:p>
          <a:p>
            <a:r>
              <a:rPr lang="en-US" sz="1200" b="1" kern="1200">
                <a:solidFill>
                  <a:schemeClr val="tx1"/>
                </a:solidFill>
                <a:effectLst/>
                <a:latin typeface="+mn-lt"/>
                <a:ea typeface="+mn-ea"/>
                <a:cs typeface="+mn-cs"/>
              </a:rPr>
              <a:t>Blue</a:t>
            </a:r>
            <a:r>
              <a:rPr lang="en-US" sz="1200" kern="1200">
                <a:solidFill>
                  <a:schemeClr val="tx1"/>
                </a:solidFill>
                <a:effectLst/>
                <a:latin typeface="+mn-lt"/>
                <a:ea typeface="+mn-ea"/>
                <a:cs typeface="+mn-cs"/>
              </a:rPr>
              <a:t>: Web App UI action occurs (</a:t>
            </a:r>
            <a:r>
              <a:rPr lang="en-US" sz="1200" kern="1200" err="1">
                <a:solidFill>
                  <a:schemeClr val="tx1"/>
                </a:solidFill>
                <a:effectLst/>
                <a:latin typeface="+mn-lt"/>
                <a:ea typeface="+mn-ea"/>
                <a:cs typeface="+mn-cs"/>
              </a:rPr>
              <a:t>onClick</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onDataChange</a:t>
            </a:r>
            <a:r>
              <a:rPr lang="en-US" sz="1200" kern="1200">
                <a:solidFill>
                  <a:schemeClr val="tx1"/>
                </a:solidFill>
                <a:effectLst/>
                <a:latin typeface="+mn-lt"/>
                <a:ea typeface="+mn-ea"/>
                <a:cs typeface="+mn-cs"/>
              </a:rPr>
              <a:t>) and optimistically changes the user interface. The UI Neutron sends a message to the listeners (Event bindings) registered from the Electrons (yellow).  The Electron receiving this event processes the changes and then commits them to the UI Neutron’s UI API (red)</a:t>
            </a:r>
          </a:p>
        </p:txBody>
      </p:sp>
      <p:sp>
        <p:nvSpPr>
          <p:cNvPr id="4" name="Slide Number Placeholder 3"/>
          <p:cNvSpPr>
            <a:spLocks noGrp="1"/>
          </p:cNvSpPr>
          <p:nvPr>
            <p:ph type="sldNum" sz="quarter" idx="10"/>
          </p:nvPr>
        </p:nvSpPr>
        <p:spPr/>
        <p:txBody>
          <a:bodyPr/>
          <a:lstStyle/>
          <a:p>
            <a:fld id="{A56E3B07-77B5-416C-9CB6-D94CAE3D4133}" type="slidenum">
              <a:rPr lang="en-US"/>
              <a:t>18</a:t>
            </a:fld>
            <a:endParaRPr lang="en-US"/>
          </a:p>
        </p:txBody>
      </p:sp>
    </p:spTree>
    <p:extLst>
      <p:ext uri="{BB962C8B-B14F-4D97-AF65-F5344CB8AC3E}">
        <p14:creationId xmlns:p14="http://schemas.microsoft.com/office/powerpoint/2010/main" val="1178297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DANIEL</a:t>
            </a:r>
          </a:p>
        </p:txBody>
      </p:sp>
      <p:sp>
        <p:nvSpPr>
          <p:cNvPr id="4" name="Slide Number Placeholder 3"/>
          <p:cNvSpPr>
            <a:spLocks noGrp="1"/>
          </p:cNvSpPr>
          <p:nvPr>
            <p:ph type="sldNum" sz="quarter" idx="10"/>
          </p:nvPr>
        </p:nvSpPr>
        <p:spPr/>
        <p:txBody>
          <a:bodyPr/>
          <a:lstStyle/>
          <a:p>
            <a:fld id="{A56E3B07-77B5-416C-9CB6-D94CAE3D4133}" type="slidenum">
              <a:rPr lang="en-US"/>
              <a:t>19</a:t>
            </a:fld>
            <a:endParaRPr lang="en-US"/>
          </a:p>
        </p:txBody>
      </p:sp>
    </p:spTree>
    <p:extLst>
      <p:ext uri="{BB962C8B-B14F-4D97-AF65-F5344CB8AC3E}">
        <p14:creationId xmlns:p14="http://schemas.microsoft.com/office/powerpoint/2010/main" val="315849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DANIEL</a:t>
            </a:r>
          </a:p>
        </p:txBody>
      </p:sp>
      <p:sp>
        <p:nvSpPr>
          <p:cNvPr id="4" name="Slide Number Placeholder 3"/>
          <p:cNvSpPr>
            <a:spLocks noGrp="1"/>
          </p:cNvSpPr>
          <p:nvPr>
            <p:ph type="sldNum" sz="quarter" idx="10"/>
          </p:nvPr>
        </p:nvSpPr>
        <p:spPr/>
        <p:txBody>
          <a:bodyPr/>
          <a:lstStyle/>
          <a:p>
            <a:fld id="{A56E3B07-77B5-416C-9CB6-D94CAE3D4133}" type="slidenum">
              <a:rPr lang="en-US"/>
              <a:t>20</a:t>
            </a:fld>
            <a:endParaRPr lang="en-US"/>
          </a:p>
        </p:txBody>
      </p:sp>
    </p:spTree>
    <p:extLst>
      <p:ext uri="{BB962C8B-B14F-4D97-AF65-F5344CB8AC3E}">
        <p14:creationId xmlns:p14="http://schemas.microsoft.com/office/powerpoint/2010/main" val="194766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ALEX</a:t>
            </a:r>
          </a:p>
          <a:p>
            <a:endParaRPr lang="en-US"/>
          </a:p>
        </p:txBody>
      </p:sp>
      <p:sp>
        <p:nvSpPr>
          <p:cNvPr id="4" name="Slide Number Placeholder 3"/>
          <p:cNvSpPr>
            <a:spLocks noGrp="1"/>
          </p:cNvSpPr>
          <p:nvPr>
            <p:ph type="sldNum" sz="quarter" idx="10"/>
          </p:nvPr>
        </p:nvSpPr>
        <p:spPr/>
        <p:txBody>
          <a:bodyPr/>
          <a:lstStyle/>
          <a:p>
            <a:fld id="{A56E3B07-77B5-416C-9CB6-D94CAE3D4133}" type="slidenum">
              <a:rPr lang="en-US" smtClean="0"/>
              <a:t>3</a:t>
            </a:fld>
            <a:endParaRPr lang="en-US"/>
          </a:p>
        </p:txBody>
      </p:sp>
    </p:spTree>
    <p:extLst>
      <p:ext uri="{BB962C8B-B14F-4D97-AF65-F5344CB8AC3E}">
        <p14:creationId xmlns:p14="http://schemas.microsoft.com/office/powerpoint/2010/main" val="252706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SPEAKER: RYAN</a:t>
            </a:r>
          </a:p>
        </p:txBody>
      </p:sp>
      <p:sp>
        <p:nvSpPr>
          <p:cNvPr id="4" name="Slide Number Placeholder 3"/>
          <p:cNvSpPr>
            <a:spLocks noGrp="1"/>
          </p:cNvSpPr>
          <p:nvPr>
            <p:ph type="sldNum" sz="quarter" idx="10"/>
          </p:nvPr>
        </p:nvSpPr>
        <p:spPr/>
        <p:txBody>
          <a:bodyPr/>
          <a:lstStyle/>
          <a:p>
            <a:fld id="{A56E3B07-77B5-416C-9CB6-D94CAE3D4133}" type="slidenum">
              <a:rPr lang="en-US"/>
              <a:t>21</a:t>
            </a:fld>
            <a:endParaRPr lang="en-US"/>
          </a:p>
        </p:txBody>
      </p:sp>
    </p:spTree>
    <p:extLst>
      <p:ext uri="{BB962C8B-B14F-4D97-AF65-F5344CB8AC3E}">
        <p14:creationId xmlns:p14="http://schemas.microsoft.com/office/powerpoint/2010/main" val="5977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RYAN</a:t>
            </a:r>
            <a:endParaRPr lang="en-US" dirty="0"/>
          </a:p>
        </p:txBody>
      </p:sp>
      <p:sp>
        <p:nvSpPr>
          <p:cNvPr id="4" name="Slide Number Placeholder 3"/>
          <p:cNvSpPr>
            <a:spLocks noGrp="1"/>
          </p:cNvSpPr>
          <p:nvPr>
            <p:ph type="sldNum" sz="quarter" idx="10"/>
          </p:nvPr>
        </p:nvSpPr>
        <p:spPr/>
        <p:txBody>
          <a:bodyPr/>
          <a:lstStyle/>
          <a:p>
            <a:fld id="{A56E3B07-77B5-416C-9CB6-D94CAE3D4133}" type="slidenum">
              <a:rPr lang="en-US"/>
              <a:t>22</a:t>
            </a:fld>
            <a:endParaRPr lang="en-US"/>
          </a:p>
        </p:txBody>
      </p:sp>
    </p:spTree>
    <p:extLst>
      <p:ext uri="{BB962C8B-B14F-4D97-AF65-F5344CB8AC3E}">
        <p14:creationId xmlns:p14="http://schemas.microsoft.com/office/powerpoint/2010/main" val="1006292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a:t>
            </a:r>
            <a:r>
              <a:rPr lang="en-US" baseline="0" dirty="0"/>
              <a:t> RYAN</a:t>
            </a:r>
            <a:endParaRPr lang="en-US" dirty="0"/>
          </a:p>
          <a:p>
            <a:endParaRPr lang="en-US" dirty="0"/>
          </a:p>
        </p:txBody>
      </p:sp>
      <p:sp>
        <p:nvSpPr>
          <p:cNvPr id="4" name="Slide Number Placeholder 3"/>
          <p:cNvSpPr>
            <a:spLocks noGrp="1"/>
          </p:cNvSpPr>
          <p:nvPr>
            <p:ph type="sldNum" sz="quarter" idx="10"/>
          </p:nvPr>
        </p:nvSpPr>
        <p:spPr/>
        <p:txBody>
          <a:bodyPr/>
          <a:lstStyle/>
          <a:p>
            <a:fld id="{A56E3B07-77B5-416C-9CB6-D94CAE3D4133}" type="slidenum">
              <a:rPr lang="en-US"/>
              <a:t>23</a:t>
            </a:fld>
            <a:endParaRPr lang="en-US"/>
          </a:p>
        </p:txBody>
      </p:sp>
    </p:spTree>
    <p:extLst>
      <p:ext uri="{BB962C8B-B14F-4D97-AF65-F5344CB8AC3E}">
        <p14:creationId xmlns:p14="http://schemas.microsoft.com/office/powerpoint/2010/main" val="383419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a:t>
            </a:r>
            <a:r>
              <a:rPr lang="en-US" baseline="0" dirty="0"/>
              <a:t> RYAN</a:t>
            </a:r>
            <a:endParaRPr lang="en-US" dirty="0"/>
          </a:p>
          <a:p>
            <a:endParaRPr lang="en-US" dirty="0"/>
          </a:p>
        </p:txBody>
      </p:sp>
      <p:sp>
        <p:nvSpPr>
          <p:cNvPr id="4" name="Slide Number Placeholder 3"/>
          <p:cNvSpPr>
            <a:spLocks noGrp="1"/>
          </p:cNvSpPr>
          <p:nvPr>
            <p:ph type="sldNum" sz="quarter" idx="10"/>
          </p:nvPr>
        </p:nvSpPr>
        <p:spPr/>
        <p:txBody>
          <a:bodyPr/>
          <a:lstStyle/>
          <a:p>
            <a:fld id="{A56E3B07-77B5-416C-9CB6-D94CAE3D4133}" type="slidenum">
              <a:rPr lang="en-US"/>
              <a:t>24</a:t>
            </a:fld>
            <a:endParaRPr lang="en-US"/>
          </a:p>
        </p:txBody>
      </p:sp>
    </p:spTree>
    <p:extLst>
      <p:ext uri="{BB962C8B-B14F-4D97-AF65-F5344CB8AC3E}">
        <p14:creationId xmlns:p14="http://schemas.microsoft.com/office/powerpoint/2010/main" val="1359692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25</a:t>
            </a:fld>
            <a:endParaRPr lang="en-US"/>
          </a:p>
        </p:txBody>
      </p:sp>
    </p:spTree>
    <p:extLst>
      <p:ext uri="{BB962C8B-B14F-4D97-AF65-F5344CB8AC3E}">
        <p14:creationId xmlns:p14="http://schemas.microsoft.com/office/powerpoint/2010/main" val="289630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26</a:t>
            </a:fld>
            <a:endParaRPr lang="en-US"/>
          </a:p>
        </p:txBody>
      </p:sp>
    </p:spTree>
    <p:extLst>
      <p:ext uri="{BB962C8B-B14F-4D97-AF65-F5344CB8AC3E}">
        <p14:creationId xmlns:p14="http://schemas.microsoft.com/office/powerpoint/2010/main" val="871460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27</a:t>
            </a:fld>
            <a:endParaRPr lang="en-US"/>
          </a:p>
        </p:txBody>
      </p:sp>
    </p:spTree>
    <p:extLst>
      <p:ext uri="{BB962C8B-B14F-4D97-AF65-F5344CB8AC3E}">
        <p14:creationId xmlns:p14="http://schemas.microsoft.com/office/powerpoint/2010/main" val="327495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ALEX</a:t>
            </a:r>
          </a:p>
        </p:txBody>
      </p:sp>
      <p:sp>
        <p:nvSpPr>
          <p:cNvPr id="4" name="Slide Number Placeholder 3"/>
          <p:cNvSpPr>
            <a:spLocks noGrp="1"/>
          </p:cNvSpPr>
          <p:nvPr>
            <p:ph type="sldNum" sz="quarter" idx="10"/>
          </p:nvPr>
        </p:nvSpPr>
        <p:spPr/>
        <p:txBody>
          <a:bodyPr/>
          <a:lstStyle/>
          <a:p>
            <a:fld id="{A56E3B07-77B5-416C-9CB6-D94CAE3D4133}" type="slidenum">
              <a:rPr lang="en-US" smtClean="0"/>
              <a:t>4</a:t>
            </a:fld>
            <a:endParaRPr lang="en-US"/>
          </a:p>
        </p:txBody>
      </p:sp>
    </p:spTree>
    <p:extLst>
      <p:ext uri="{BB962C8B-B14F-4D97-AF65-F5344CB8AC3E}">
        <p14:creationId xmlns:p14="http://schemas.microsoft.com/office/powerpoint/2010/main" val="177700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baseline="0" dirty="0"/>
              <a:t>DANIEL</a:t>
            </a:r>
            <a:endParaRPr lang="en-US" dirty="0"/>
          </a:p>
        </p:txBody>
      </p:sp>
      <p:sp>
        <p:nvSpPr>
          <p:cNvPr id="4" name="Slide Number Placeholder 3"/>
          <p:cNvSpPr>
            <a:spLocks noGrp="1"/>
          </p:cNvSpPr>
          <p:nvPr>
            <p:ph type="sldNum" sz="quarter" idx="10"/>
          </p:nvPr>
        </p:nvSpPr>
        <p:spPr/>
        <p:txBody>
          <a:bodyPr/>
          <a:lstStyle/>
          <a:p>
            <a:fld id="{A56E3B07-77B5-416C-9CB6-D94CAE3D4133}" type="slidenum">
              <a:rPr lang="en-US"/>
              <a:t>5</a:t>
            </a:fld>
            <a:endParaRPr lang="en-US"/>
          </a:p>
        </p:txBody>
      </p:sp>
    </p:spTree>
    <p:extLst>
      <p:ext uri="{BB962C8B-B14F-4D97-AF65-F5344CB8AC3E}">
        <p14:creationId xmlns:p14="http://schemas.microsoft.com/office/powerpoint/2010/main" val="130707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a:t>
            </a:r>
            <a:r>
              <a:rPr lang="en-US" baseline="0" dirty="0"/>
              <a:t> RYAN</a:t>
            </a:r>
            <a:endParaRPr lang="en-US" dirty="0"/>
          </a:p>
        </p:txBody>
      </p:sp>
      <p:sp>
        <p:nvSpPr>
          <p:cNvPr id="4" name="Slide Number Placeholder 3"/>
          <p:cNvSpPr>
            <a:spLocks noGrp="1"/>
          </p:cNvSpPr>
          <p:nvPr>
            <p:ph type="sldNum" sz="quarter" idx="10"/>
          </p:nvPr>
        </p:nvSpPr>
        <p:spPr/>
        <p:txBody>
          <a:bodyPr/>
          <a:lstStyle/>
          <a:p>
            <a:fld id="{A56E3B07-77B5-416C-9CB6-D94CAE3D4133}" type="slidenum">
              <a:rPr lang="en-US"/>
              <a:t>6</a:t>
            </a:fld>
            <a:endParaRPr lang="en-US"/>
          </a:p>
        </p:txBody>
      </p:sp>
    </p:spTree>
    <p:extLst>
      <p:ext uri="{BB962C8B-B14F-4D97-AF65-F5344CB8AC3E}">
        <p14:creationId xmlns:p14="http://schemas.microsoft.com/office/powerpoint/2010/main" val="362378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a:t>
            </a:r>
            <a:r>
              <a:rPr lang="en-US" baseline="0"/>
              <a:t> RYAN</a:t>
            </a:r>
            <a:endParaRPr lang="en-US"/>
          </a:p>
          <a:p>
            <a:endParaRPr lang="en-US"/>
          </a:p>
          <a:p>
            <a:r>
              <a:rPr lang="en-US"/>
              <a:t>Quarks: Smart Devices/Systems</a:t>
            </a:r>
          </a:p>
          <a:p>
            <a:r>
              <a:rPr lang="en-US"/>
              <a:t>Particles:</a:t>
            </a:r>
          </a:p>
          <a:p>
            <a:r>
              <a:rPr lang="en-US"/>
              <a:t>	</a:t>
            </a:r>
            <a:r>
              <a:rPr lang="en-US" err="1"/>
              <a:t>Protron</a:t>
            </a:r>
            <a:r>
              <a:rPr lang="en-US"/>
              <a:t>/Neutron: System Resource Wrapper</a:t>
            </a:r>
          </a:p>
          <a:p>
            <a:r>
              <a:rPr lang="en-US"/>
              <a:t>	Electron: 3</a:t>
            </a:r>
            <a:r>
              <a:rPr lang="en-US" baseline="30000"/>
              <a:t>rd</a:t>
            </a:r>
            <a:r>
              <a:rPr lang="en-US"/>
              <a:t> Party Applications and Extensions</a:t>
            </a:r>
          </a:p>
          <a:p>
            <a:r>
              <a:rPr lang="en-US"/>
              <a:t>Atoms: Manage A Collection of Particles</a:t>
            </a:r>
          </a:p>
          <a:p>
            <a:r>
              <a:rPr lang="en-US"/>
              <a:t>Bonds: Communication between Atoms</a:t>
            </a:r>
          </a:p>
          <a:p>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7</a:t>
            </a:fld>
            <a:endParaRPr lang="en-US"/>
          </a:p>
        </p:txBody>
      </p:sp>
    </p:spTree>
    <p:extLst>
      <p:ext uri="{BB962C8B-B14F-4D97-AF65-F5344CB8AC3E}">
        <p14:creationId xmlns:p14="http://schemas.microsoft.com/office/powerpoint/2010/main" val="82092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DANIEL</a:t>
            </a:r>
          </a:p>
          <a:p>
            <a:endParaRPr lang="en-US"/>
          </a:p>
          <a:p>
            <a:r>
              <a:rPr lang="en-US"/>
              <a:t>Destination Filter:</a:t>
            </a:r>
          </a:p>
          <a:p>
            <a:r>
              <a:rPr lang="en-US"/>
              <a:t>	Device :: Particle Type :: Instance</a:t>
            </a:r>
          </a:p>
          <a:p>
            <a:endParaRPr lang="en-US"/>
          </a:p>
          <a:p>
            <a:r>
              <a:rPr lang="en-US"/>
              <a:t>	Explicit</a:t>
            </a:r>
          </a:p>
          <a:p>
            <a:r>
              <a:rPr lang="en-US"/>
              <a:t>	Broadcasts</a:t>
            </a:r>
          </a:p>
          <a:p>
            <a:r>
              <a:rPr lang="en-US"/>
              <a:t>	Implicit</a:t>
            </a:r>
          </a:p>
          <a:p>
            <a:r>
              <a:rPr lang="en-US"/>
              <a:t>	</a:t>
            </a:r>
          </a:p>
          <a:p>
            <a:r>
              <a:rPr lang="en-US"/>
              <a:t>	</a:t>
            </a:r>
          </a:p>
        </p:txBody>
      </p:sp>
      <p:sp>
        <p:nvSpPr>
          <p:cNvPr id="4" name="Slide Number Placeholder 3"/>
          <p:cNvSpPr>
            <a:spLocks noGrp="1"/>
          </p:cNvSpPr>
          <p:nvPr>
            <p:ph type="sldNum" sz="quarter" idx="10"/>
          </p:nvPr>
        </p:nvSpPr>
        <p:spPr/>
        <p:txBody>
          <a:bodyPr/>
          <a:lstStyle/>
          <a:p>
            <a:fld id="{A56E3B07-77B5-416C-9CB6-D94CAE3D4133}" type="slidenum">
              <a:rPr lang="en-US"/>
              <a:t>8</a:t>
            </a:fld>
            <a:endParaRPr lang="en-US"/>
          </a:p>
        </p:txBody>
      </p:sp>
    </p:spTree>
    <p:extLst>
      <p:ext uri="{BB962C8B-B14F-4D97-AF65-F5344CB8AC3E}">
        <p14:creationId xmlns:p14="http://schemas.microsoft.com/office/powerpoint/2010/main" val="205618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NATHAN</a:t>
            </a:r>
          </a:p>
          <a:p>
            <a:endParaRPr lang="en-US"/>
          </a:p>
          <a:p>
            <a:r>
              <a:rPr lang="en-US"/>
              <a:t>Permissions:</a:t>
            </a:r>
          </a:p>
          <a:p>
            <a:r>
              <a:rPr lang="en-US"/>
              <a:t>	can particle perform this action</a:t>
            </a:r>
          </a:p>
          <a:p>
            <a:r>
              <a:rPr lang="en-US"/>
              <a:t>	are they allowed to communicate with this destination</a:t>
            </a:r>
          </a:p>
          <a:p>
            <a:r>
              <a:rPr lang="en-US"/>
              <a:t>	do they have broadcast </a:t>
            </a:r>
            <a:r>
              <a:rPr lang="en-US" err="1"/>
              <a:t>privleges</a:t>
            </a:r>
            <a:endParaRPr lang="en-US"/>
          </a:p>
        </p:txBody>
      </p:sp>
      <p:sp>
        <p:nvSpPr>
          <p:cNvPr id="4" name="Slide Number Placeholder 3"/>
          <p:cNvSpPr>
            <a:spLocks noGrp="1"/>
          </p:cNvSpPr>
          <p:nvPr>
            <p:ph type="sldNum" sz="quarter" idx="10"/>
          </p:nvPr>
        </p:nvSpPr>
        <p:spPr/>
        <p:txBody>
          <a:bodyPr/>
          <a:lstStyle/>
          <a:p>
            <a:fld id="{A56E3B07-77B5-416C-9CB6-D94CAE3D4133}" type="slidenum">
              <a:rPr lang="en-US"/>
              <a:t>9</a:t>
            </a:fld>
            <a:endParaRPr lang="en-US"/>
          </a:p>
        </p:txBody>
      </p:sp>
    </p:spTree>
    <p:extLst>
      <p:ext uri="{BB962C8B-B14F-4D97-AF65-F5344CB8AC3E}">
        <p14:creationId xmlns:p14="http://schemas.microsoft.com/office/powerpoint/2010/main" val="110915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NATHAN</a:t>
            </a:r>
          </a:p>
          <a:p>
            <a:endParaRPr lang="en-US"/>
          </a:p>
          <a:p>
            <a:r>
              <a:rPr lang="en-US"/>
              <a:t>Isolation – no direct access to system resources; separate execution environment</a:t>
            </a:r>
          </a:p>
          <a:p>
            <a:r>
              <a:rPr lang="en-US"/>
              <a:t>	- neutrons – system 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Shared State – Between all nodes</a:t>
            </a:r>
          </a:p>
          <a:p>
            <a:endParaRPr lang="en-US"/>
          </a:p>
          <a:p>
            <a:r>
              <a:rPr lang="en-US"/>
              <a:t>Multi-Instance Support – Redundant Particles</a:t>
            </a:r>
          </a:p>
        </p:txBody>
      </p:sp>
      <p:sp>
        <p:nvSpPr>
          <p:cNvPr id="4" name="Slide Number Placeholder 3"/>
          <p:cNvSpPr>
            <a:spLocks noGrp="1"/>
          </p:cNvSpPr>
          <p:nvPr>
            <p:ph type="sldNum" sz="quarter" idx="10"/>
          </p:nvPr>
        </p:nvSpPr>
        <p:spPr/>
        <p:txBody>
          <a:bodyPr/>
          <a:lstStyle/>
          <a:p>
            <a:fld id="{A56E3B07-77B5-416C-9CB6-D94CAE3D4133}" type="slidenum">
              <a:rPr lang="en-US"/>
              <a:t>10</a:t>
            </a:fld>
            <a:endParaRPr lang="en-US"/>
          </a:p>
        </p:txBody>
      </p:sp>
    </p:spTree>
    <p:extLst>
      <p:ext uri="{BB962C8B-B14F-4D97-AF65-F5344CB8AC3E}">
        <p14:creationId xmlns:p14="http://schemas.microsoft.com/office/powerpoint/2010/main" val="426391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07-Dec-16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07-Dec-16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07-Dec-16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07-Dec-16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07-Dec-16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Project Molecule</a:t>
            </a:r>
          </a:p>
        </p:txBody>
      </p:sp>
      <p:sp>
        <p:nvSpPr>
          <p:cNvPr id="3" name="Subtitle 2"/>
          <p:cNvSpPr>
            <a:spLocks noGrp="1"/>
          </p:cNvSpPr>
          <p:nvPr>
            <p:ph type="subTitle" idx="1"/>
          </p:nvPr>
        </p:nvSpPr>
        <p:spPr/>
        <p:txBody>
          <a:bodyPr vert="horz" lIns="91440" tIns="45720" rIns="91440" bIns="45720" rtlCol="0" anchor="t">
            <a:normAutofit/>
          </a:bodyPr>
          <a:lstStyle/>
          <a:p>
            <a:r>
              <a:rPr lang="EN-US"/>
              <a:t>MAY1739</a:t>
            </a:r>
          </a:p>
          <a:p>
            <a:r>
              <a:rPr lang="EN-US"/>
              <a:t>Advisor: </a:t>
            </a:r>
            <a:r>
              <a:rPr lang="EN-US" err="1"/>
              <a:t>Arun</a:t>
            </a:r>
            <a:r>
              <a:rPr lang="EN-US"/>
              <a:t> </a:t>
            </a:r>
            <a:r>
              <a:rPr lang="EN-US" err="1"/>
              <a:t>Somani</a:t>
            </a:r>
            <a:endParaRPr lang="EN-US"/>
          </a:p>
          <a:p>
            <a:r>
              <a:rPr lang="EN-US"/>
              <a:t>Ryan Wade, Nathan </a:t>
            </a:r>
            <a:r>
              <a:rPr lang="EN-US" err="1"/>
              <a:t>Volkert</a:t>
            </a:r>
            <a:r>
              <a:rPr lang="EN-US"/>
              <a:t>, Daniel Griffen, Alex </a:t>
            </a:r>
            <a:r>
              <a:rPr lang="EN-US" err="1"/>
              <a:t>Berns</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Requirements - Particles</a:t>
            </a:r>
          </a:p>
        </p:txBody>
      </p:sp>
      <p:sp>
        <p:nvSpPr>
          <p:cNvPr id="4" name="Text Placeholder 3"/>
          <p:cNvSpPr>
            <a:spLocks noGrp="1"/>
          </p:cNvSpPr>
          <p:nvPr>
            <p:ph idx="1"/>
          </p:nvPr>
        </p:nvSpPr>
        <p:spPr/>
        <p:txBody>
          <a:bodyPr vert="horz" lIns="91440" tIns="45720" rIns="91440" bIns="45720" rtlCol="0" anchor="t">
            <a:normAutofit/>
          </a:bodyPr>
          <a:lstStyle/>
          <a:p>
            <a:r>
              <a:rPr lang="EN-US"/>
              <a:t>Common Package Format </a:t>
            </a:r>
            <a:endParaRPr lang="en-US"/>
          </a:p>
          <a:p>
            <a:r>
              <a:rPr lang="en-US"/>
              <a:t>Action/Permission Manifest</a:t>
            </a:r>
            <a:endParaRPr lang="EN-US"/>
          </a:p>
          <a:p>
            <a:r>
              <a:rPr lang="EN-US"/>
              <a:t>Isolation</a:t>
            </a:r>
          </a:p>
          <a:p>
            <a:r>
              <a:rPr lang="en-US"/>
              <a:t>Shared State</a:t>
            </a:r>
          </a:p>
          <a:p>
            <a:r>
              <a:rPr lang="EN-US"/>
              <a:t>Multi-Instance Support</a:t>
            </a:r>
          </a:p>
        </p:txBody>
      </p:sp>
    </p:spTree>
    <p:extLst>
      <p:ext uri="{BB962C8B-B14F-4D97-AF65-F5344CB8AC3E}">
        <p14:creationId xmlns:p14="http://schemas.microsoft.com/office/powerpoint/2010/main" val="355585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Non-functional Requirements</a:t>
            </a:r>
          </a:p>
        </p:txBody>
      </p:sp>
      <p:sp>
        <p:nvSpPr>
          <p:cNvPr id="3" name="Content Placeholder 2"/>
          <p:cNvSpPr>
            <a:spLocks noGrp="1"/>
          </p:cNvSpPr>
          <p:nvPr>
            <p:ph idx="1"/>
          </p:nvPr>
        </p:nvSpPr>
        <p:spPr/>
        <p:txBody>
          <a:bodyPr vert="horz" lIns="91440" tIns="45720" rIns="91440" bIns="45720" rtlCol="0" anchor="t">
            <a:normAutofit/>
          </a:bodyPr>
          <a:lstStyle/>
          <a:p>
            <a:r>
              <a:rPr lang="EN-US"/>
              <a:t>Stable API with </a:t>
            </a:r>
            <a:r>
              <a:rPr lang="en-US"/>
              <a:t>D</a:t>
            </a:r>
            <a:r>
              <a:rPr lang="EN-US"/>
              <a:t>ocumentation</a:t>
            </a:r>
          </a:p>
          <a:p>
            <a:r>
              <a:rPr lang="en-US"/>
              <a:t>No </a:t>
            </a:r>
            <a:r>
              <a:rPr lang="EN-US"/>
              <a:t>Single Point of Failure</a:t>
            </a:r>
          </a:p>
          <a:p>
            <a:r>
              <a:rPr lang="en-US"/>
              <a:t>Low Latency High Bandwidth</a:t>
            </a:r>
            <a:endParaRPr lang="EN-US"/>
          </a:p>
          <a:p>
            <a:r>
              <a:rPr lang="en-US"/>
              <a:t>Minimal </a:t>
            </a:r>
            <a:r>
              <a:rPr lang="EN-US"/>
              <a:t>Down</a:t>
            </a:r>
            <a:r>
              <a:rPr lang="en-US"/>
              <a:t>time</a:t>
            </a:r>
            <a:endParaRPr lang="EN-US"/>
          </a:p>
        </p:txBody>
      </p:sp>
    </p:spTree>
    <p:extLst>
      <p:ext uri="{BB962C8B-B14F-4D97-AF65-F5344CB8AC3E}">
        <p14:creationId xmlns:p14="http://schemas.microsoft.com/office/powerpoint/2010/main" val="21733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Considerations - Fault Tolerance</a:t>
            </a:r>
          </a:p>
        </p:txBody>
      </p:sp>
      <p:sp>
        <p:nvSpPr>
          <p:cNvPr id="3" name="Content Placeholder 2"/>
          <p:cNvSpPr>
            <a:spLocks noGrp="1"/>
          </p:cNvSpPr>
          <p:nvPr>
            <p:ph idx="1"/>
          </p:nvPr>
        </p:nvSpPr>
        <p:spPr/>
        <p:txBody>
          <a:bodyPr vert="horz" lIns="91440" tIns="45720" rIns="91440" bIns="45720" rtlCol="0" anchor="t">
            <a:normAutofit/>
          </a:bodyPr>
          <a:lstStyle/>
          <a:p>
            <a:endParaRPr lang="en-US"/>
          </a:p>
          <a:p>
            <a:r>
              <a:rPr lang="en-US"/>
              <a:t>Faulty Nodes</a:t>
            </a:r>
          </a:p>
          <a:p>
            <a:r>
              <a:rPr lang="en-US"/>
              <a:t>Synchronization</a:t>
            </a:r>
          </a:p>
          <a:p>
            <a:pPr lvl="1"/>
            <a:r>
              <a:rPr lang="en-US"/>
              <a:t>Network Failure</a:t>
            </a:r>
          </a:p>
          <a:p>
            <a:r>
              <a:rPr lang="en-US"/>
              <a:t>Consensus</a:t>
            </a:r>
          </a:p>
        </p:txBody>
      </p:sp>
    </p:spTree>
    <p:extLst>
      <p:ext uri="{BB962C8B-B14F-4D97-AF65-F5344CB8AC3E}">
        <p14:creationId xmlns:p14="http://schemas.microsoft.com/office/powerpoint/2010/main" val="419794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Potential Risks and Mitigation</a:t>
            </a:r>
          </a:p>
        </p:txBody>
      </p:sp>
      <p:sp>
        <p:nvSpPr>
          <p:cNvPr id="3" name="Content Placeholder 2"/>
          <p:cNvSpPr>
            <a:spLocks noGrp="1"/>
          </p:cNvSpPr>
          <p:nvPr>
            <p:ph idx="1"/>
          </p:nvPr>
        </p:nvSpPr>
        <p:spPr/>
        <p:txBody>
          <a:bodyPr vert="horz" lIns="91440" tIns="45720" rIns="91440" bIns="45720" rtlCol="0" anchor="t">
            <a:normAutofit/>
          </a:bodyPr>
          <a:lstStyle/>
          <a:p>
            <a:r>
              <a:rPr lang="en-US"/>
              <a:t>Complex System</a:t>
            </a:r>
          </a:p>
          <a:p>
            <a:r>
              <a:rPr lang="en-US"/>
              <a:t>Distributed Network</a:t>
            </a:r>
          </a:p>
          <a:p>
            <a:r>
              <a:rPr lang="EN-US"/>
              <a:t>Multi-language Project</a:t>
            </a:r>
          </a:p>
          <a:p>
            <a:endParaRPr lang="en-US"/>
          </a:p>
          <a:p>
            <a:r>
              <a:rPr lang="en-US"/>
              <a:t>Modularization</a:t>
            </a:r>
          </a:p>
          <a:p>
            <a:r>
              <a:rPr lang="en-US"/>
              <a:t>Continuous Integration</a:t>
            </a:r>
          </a:p>
          <a:p>
            <a:r>
              <a:rPr lang="en-US"/>
              <a:t>Documentation</a:t>
            </a:r>
            <a:endParaRPr lang="EN-US"/>
          </a:p>
          <a:p>
            <a:r>
              <a:rPr lang="en-US"/>
              <a:t>Milestones</a:t>
            </a:r>
          </a:p>
        </p:txBody>
      </p:sp>
    </p:spTree>
    <p:extLst>
      <p:ext uri="{BB962C8B-B14F-4D97-AF65-F5344CB8AC3E}">
        <p14:creationId xmlns:p14="http://schemas.microsoft.com/office/powerpoint/2010/main" val="406324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Resources/Cost Estimate</a:t>
            </a:r>
          </a:p>
        </p:txBody>
      </p:sp>
      <p:sp>
        <p:nvSpPr>
          <p:cNvPr id="3" name="Content Placeholder 2"/>
          <p:cNvSpPr>
            <a:spLocks noGrp="1"/>
          </p:cNvSpPr>
          <p:nvPr>
            <p:ph idx="1"/>
          </p:nvPr>
        </p:nvSpPr>
        <p:spPr/>
        <p:txBody>
          <a:bodyPr vert="horz" lIns="91440" tIns="45720" rIns="91440" bIns="45720" rtlCol="0" anchor="t">
            <a:normAutofit/>
          </a:bodyPr>
          <a:lstStyle/>
          <a:p>
            <a:r>
              <a:rPr lang="en-US"/>
              <a:t>Open Source Technologies</a:t>
            </a:r>
          </a:p>
          <a:p>
            <a:r>
              <a:rPr lang="en-US"/>
              <a:t>Fall 2016: 425 Man Hours</a:t>
            </a:r>
          </a:p>
          <a:p>
            <a:r>
              <a:rPr lang="en-US"/>
              <a:t>Spring 2016: 600 Man Hours</a:t>
            </a:r>
          </a:p>
          <a:p>
            <a:r>
              <a:rPr lang="en-US"/>
              <a:t>Low Cost Compute Devices</a:t>
            </a:r>
          </a:p>
        </p:txBody>
      </p:sp>
    </p:spTree>
    <p:extLst>
      <p:ext uri="{BB962C8B-B14F-4D97-AF65-F5344CB8AC3E}">
        <p14:creationId xmlns:p14="http://schemas.microsoft.com/office/powerpoint/2010/main" val="310283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Design - Bonding Layer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04" y="1690688"/>
            <a:ext cx="11153192" cy="4615564"/>
          </a:xfrm>
          <a:prstGeom prst="rect">
            <a:avLst/>
          </a:prstGeom>
        </p:spPr>
      </p:pic>
    </p:spTree>
    <p:extLst>
      <p:ext uri="{BB962C8B-B14F-4D97-AF65-F5344CB8AC3E}">
        <p14:creationId xmlns:p14="http://schemas.microsoft.com/office/powerpoint/2010/main" val="218816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Design - Atomic Layer</a:t>
            </a:r>
          </a:p>
        </p:txBody>
      </p:sp>
      <p:pic>
        <p:nvPicPr>
          <p:cNvPr id="6" name="Content Placeholder 5" descr="Image"/>
          <p:cNvPicPr>
            <a:picLocks noGrp="1" noChangeAspect="1"/>
          </p:cNvPicPr>
          <p:nvPr>
            <p:ph idx="1"/>
          </p:nvPr>
        </p:nvPicPr>
        <p:blipFill>
          <a:blip r:embed="rId3"/>
          <a:stretch>
            <a:fillRect/>
          </a:stretch>
        </p:blipFill>
        <p:spPr>
          <a:xfrm>
            <a:off x="2204049" y="1609725"/>
            <a:ext cx="7776259" cy="4982714"/>
          </a:xfrm>
        </p:spPr>
      </p:pic>
    </p:spTree>
    <p:extLst>
      <p:ext uri="{BB962C8B-B14F-4D97-AF65-F5344CB8AC3E}">
        <p14:creationId xmlns:p14="http://schemas.microsoft.com/office/powerpoint/2010/main" val="344782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Design - Particle Layer</a:t>
            </a:r>
          </a:p>
        </p:txBody>
      </p:sp>
      <p:pic>
        <p:nvPicPr>
          <p:cNvPr id="4" name="Picture 3"/>
          <p:cNvPicPr>
            <a:picLocks noChangeAspect="1"/>
          </p:cNvPicPr>
          <p:nvPr/>
        </p:nvPicPr>
        <p:blipFill>
          <a:blip r:embed="rId3"/>
          <a:stretch>
            <a:fillRect/>
          </a:stretch>
        </p:blipFill>
        <p:spPr>
          <a:xfrm>
            <a:off x="2171700" y="1420908"/>
            <a:ext cx="7232650" cy="5187855"/>
          </a:xfrm>
          <a:prstGeom prst="rect">
            <a:avLst/>
          </a:prstGeom>
        </p:spPr>
      </p:pic>
    </p:spTree>
    <p:extLst>
      <p:ext uri="{BB962C8B-B14F-4D97-AF65-F5344CB8AC3E}">
        <p14:creationId xmlns:p14="http://schemas.microsoft.com/office/powerpoint/2010/main" val="414459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Case </a:t>
            </a:r>
            <a:r>
              <a:rPr lang="en-US"/>
              <a:t>–</a:t>
            </a:r>
            <a:r>
              <a:rPr lang="EN-US"/>
              <a:t> User Interface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434" y="1825625"/>
            <a:ext cx="9097131" cy="4351338"/>
          </a:xfrm>
        </p:spPr>
      </p:pic>
    </p:spTree>
    <p:extLst>
      <p:ext uri="{BB962C8B-B14F-4D97-AF65-F5344CB8AC3E}">
        <p14:creationId xmlns:p14="http://schemas.microsoft.com/office/powerpoint/2010/main" val="178613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Schedule - Fall 2016</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buNone/>
            </a:pPr>
            <a:r>
              <a:rPr lang="EN-US" b="1"/>
              <a:t>Milestone #1</a:t>
            </a:r>
            <a:r>
              <a:rPr lang="en-US" b="1"/>
              <a:t> - Architecture</a:t>
            </a:r>
            <a:endParaRPr lang="EN-US" b="1"/>
          </a:p>
          <a:p>
            <a:r>
              <a:rPr lang="EN-US">
                <a:solidFill>
                  <a:srgbClr val="00B050"/>
                </a:solidFill>
              </a:rPr>
              <a:t>System Diagrams </a:t>
            </a:r>
            <a:r>
              <a:rPr lang="en-US">
                <a:solidFill>
                  <a:srgbClr val="00B050"/>
                </a:solidFill>
              </a:rPr>
              <a:t>–</a:t>
            </a:r>
            <a:r>
              <a:rPr lang="EN-US">
                <a:solidFill>
                  <a:srgbClr val="00B050"/>
                </a:solidFill>
              </a:rPr>
              <a:t> Team</a:t>
            </a:r>
          </a:p>
          <a:p>
            <a:r>
              <a:rPr lang="en-US">
                <a:solidFill>
                  <a:srgbClr val="00B050"/>
                </a:solidFill>
              </a:rPr>
              <a:t>Requirements - Team</a:t>
            </a:r>
            <a:endParaRPr lang="EN-US">
              <a:solidFill>
                <a:srgbClr val="00B050"/>
              </a:solidFill>
            </a:endParaRPr>
          </a:p>
          <a:p>
            <a:pPr marL="0" indent="0">
              <a:buNone/>
            </a:pPr>
            <a:r>
              <a:rPr lang="en-US" b="1"/>
              <a:t>Milestone #2 – Design &amp; Prototyping</a:t>
            </a:r>
            <a:endParaRPr lang="EN-US" b="1"/>
          </a:p>
          <a:p>
            <a:r>
              <a:rPr lang="EN-US">
                <a:solidFill>
                  <a:srgbClr val="00B050"/>
                </a:solidFill>
              </a:rPr>
              <a:t>API development - Team</a:t>
            </a:r>
          </a:p>
          <a:p>
            <a:r>
              <a:rPr lang="EN-US">
                <a:solidFill>
                  <a:srgbClr val="00B050"/>
                </a:solidFill>
              </a:rPr>
              <a:t>Hard coded UI </a:t>
            </a:r>
            <a:r>
              <a:rPr lang="en-US">
                <a:solidFill>
                  <a:srgbClr val="00B050"/>
                </a:solidFill>
              </a:rPr>
              <a:t>–</a:t>
            </a:r>
            <a:r>
              <a:rPr lang="EN-US">
                <a:solidFill>
                  <a:srgbClr val="00B050"/>
                </a:solidFill>
              </a:rPr>
              <a:t> Ryan</a:t>
            </a:r>
          </a:p>
          <a:p>
            <a:r>
              <a:rPr lang="en-US">
                <a:solidFill>
                  <a:srgbClr val="00B050"/>
                </a:solidFill>
              </a:rPr>
              <a:t>Resource Procurement – Nathan</a:t>
            </a:r>
          </a:p>
          <a:p>
            <a:r>
              <a:rPr lang="en-US">
                <a:solidFill>
                  <a:srgbClr val="00B050"/>
                </a:solidFill>
              </a:rPr>
              <a:t>Website - Alex</a:t>
            </a:r>
            <a:endParaRPr lang="EN-US"/>
          </a:p>
          <a:p>
            <a:pPr marL="0" indent="0">
              <a:buNone/>
            </a:pPr>
            <a:r>
              <a:rPr lang="EN-US" b="1"/>
              <a:t>Milestone #3</a:t>
            </a:r>
            <a:r>
              <a:rPr lang="en-US" b="1"/>
              <a:t> – Limited Feature Set</a:t>
            </a:r>
            <a:endParaRPr lang="EN-US" b="1"/>
          </a:p>
          <a:p>
            <a:r>
              <a:rPr lang="EN-US">
                <a:solidFill>
                  <a:srgbClr val="00B050"/>
                </a:solidFill>
              </a:rPr>
              <a:t>Object/class based particles - Nathan</a:t>
            </a:r>
          </a:p>
          <a:p>
            <a:r>
              <a:rPr lang="EN-US">
                <a:solidFill>
                  <a:srgbClr val="00B050"/>
                </a:solidFill>
              </a:rPr>
              <a:t>CLI Bonding Layer </a:t>
            </a:r>
            <a:r>
              <a:rPr lang="en-US">
                <a:solidFill>
                  <a:srgbClr val="00B050"/>
                </a:solidFill>
              </a:rPr>
              <a:t>–</a:t>
            </a:r>
            <a:r>
              <a:rPr lang="EN-US">
                <a:solidFill>
                  <a:srgbClr val="00B050"/>
                </a:solidFill>
              </a:rPr>
              <a:t> network routing - Daniel</a:t>
            </a:r>
          </a:p>
          <a:p>
            <a:r>
              <a:rPr lang="EN-US">
                <a:solidFill>
                  <a:srgbClr val="FFC000"/>
                </a:solidFill>
              </a:rPr>
              <a:t>Compile time extensibility (not runtime) - Daniel</a:t>
            </a:r>
          </a:p>
          <a:p>
            <a:pPr marL="0" indent="0">
              <a:buNone/>
            </a:pPr>
            <a:endParaRPr lang="EN-US"/>
          </a:p>
        </p:txBody>
      </p:sp>
    </p:spTree>
    <p:extLst>
      <p:ext uri="{BB962C8B-B14F-4D97-AF65-F5344CB8AC3E}">
        <p14:creationId xmlns:p14="http://schemas.microsoft.com/office/powerpoint/2010/main" val="80036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twork-782707_1280.png"/>
          <p:cNvPicPr>
            <a:picLocks noGrp="1" noChangeAspect="1"/>
          </p:cNvPicPr>
          <p:nvPr>
            <p:ph idx="4294967295"/>
          </p:nvPr>
        </p:nvPicPr>
        <p:blipFill>
          <a:blip r:embed="rId3"/>
          <a:stretch>
            <a:fillRect/>
          </a:stretch>
        </p:blipFill>
        <p:spPr>
          <a:xfrm>
            <a:off x="801687" y="0"/>
            <a:ext cx="10552113" cy="6861175"/>
          </a:xfrm>
        </p:spPr>
      </p:pic>
    </p:spTree>
    <p:extLst>
      <p:ext uri="{BB962C8B-B14F-4D97-AF65-F5344CB8AC3E}">
        <p14:creationId xmlns:p14="http://schemas.microsoft.com/office/powerpoint/2010/main" val="360572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Schedule </a:t>
            </a:r>
            <a:r>
              <a:rPr lang="en-US"/>
              <a:t>–</a:t>
            </a:r>
            <a:r>
              <a:rPr lang="EN-US"/>
              <a:t> Spring 2017</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buNone/>
            </a:pPr>
            <a:r>
              <a:rPr lang="EN-US" b="1"/>
              <a:t>Milestone #4</a:t>
            </a:r>
            <a:r>
              <a:rPr lang="en-US" b="1"/>
              <a:t> - Configuration</a:t>
            </a:r>
            <a:endParaRPr lang="EN-US" b="1"/>
          </a:p>
          <a:p>
            <a:r>
              <a:rPr lang="EN-US">
                <a:solidFill>
                  <a:srgbClr val="00B050"/>
                </a:solidFill>
              </a:rPr>
              <a:t>Routing Algorithm - Daniel</a:t>
            </a:r>
          </a:p>
          <a:p>
            <a:r>
              <a:rPr lang="EN-US">
                <a:solidFill>
                  <a:srgbClr val="FFC000"/>
                </a:solidFill>
              </a:rPr>
              <a:t>Service Discovery - Daniel</a:t>
            </a:r>
          </a:p>
          <a:p>
            <a:r>
              <a:rPr lang="EN-US">
                <a:solidFill>
                  <a:srgbClr val="FFC000"/>
                </a:solidFill>
              </a:rPr>
              <a:t>Markup Based UI Language </a:t>
            </a:r>
            <a:r>
              <a:rPr lang="en-US">
                <a:solidFill>
                  <a:srgbClr val="FFC000"/>
                </a:solidFill>
              </a:rPr>
              <a:t>–</a:t>
            </a:r>
            <a:r>
              <a:rPr lang="EN-US">
                <a:solidFill>
                  <a:srgbClr val="FFC000"/>
                </a:solidFill>
              </a:rPr>
              <a:t> Ryan, Alex</a:t>
            </a:r>
          </a:p>
          <a:p>
            <a:r>
              <a:rPr lang="en-US">
                <a:solidFill>
                  <a:srgbClr val="FFC000"/>
                </a:solidFill>
              </a:rPr>
              <a:t>UI Synchronization - Alex</a:t>
            </a:r>
            <a:endParaRPr lang="EN-US">
              <a:solidFill>
                <a:srgbClr val="FFC000"/>
              </a:solidFill>
            </a:endParaRPr>
          </a:p>
          <a:p>
            <a:r>
              <a:rPr lang="EN-US">
                <a:solidFill>
                  <a:srgbClr val="FF0000"/>
                </a:solidFill>
              </a:rPr>
              <a:t>Neutron Creation</a:t>
            </a:r>
          </a:p>
          <a:p>
            <a:pPr marL="0" indent="0">
              <a:buNone/>
            </a:pPr>
            <a:r>
              <a:rPr lang="EN-US" b="1"/>
              <a:t>Milestone #5</a:t>
            </a:r>
            <a:r>
              <a:rPr lang="en-US" b="1"/>
              <a:t> – Integration</a:t>
            </a:r>
            <a:endParaRPr lang="EN-US" b="1"/>
          </a:p>
          <a:p>
            <a:r>
              <a:rPr lang="EN-US">
                <a:solidFill>
                  <a:srgbClr val="FF0000"/>
                </a:solidFill>
              </a:rPr>
              <a:t>Particle Package</a:t>
            </a:r>
          </a:p>
          <a:p>
            <a:r>
              <a:rPr lang="EN-US">
                <a:solidFill>
                  <a:srgbClr val="FF0000"/>
                </a:solidFill>
              </a:rPr>
              <a:t>Atomic Level Integration</a:t>
            </a:r>
          </a:p>
          <a:p>
            <a:pPr marL="0" indent="0">
              <a:buNone/>
            </a:pPr>
            <a:r>
              <a:rPr lang="EN-US" b="1"/>
              <a:t>Milestone #6</a:t>
            </a:r>
            <a:r>
              <a:rPr lang="en-US" b="1"/>
              <a:t> – Fault Tolerance</a:t>
            </a:r>
            <a:endParaRPr lang="EN-US" b="1"/>
          </a:p>
          <a:p>
            <a:r>
              <a:rPr lang="EN-US">
                <a:solidFill>
                  <a:srgbClr val="FF0000"/>
                </a:solidFill>
              </a:rPr>
              <a:t>Security</a:t>
            </a:r>
          </a:p>
          <a:p>
            <a:r>
              <a:rPr lang="EN-US">
                <a:solidFill>
                  <a:srgbClr val="FF0000"/>
                </a:solidFill>
              </a:rPr>
              <a:t>Synchronized Configuration</a:t>
            </a:r>
          </a:p>
        </p:txBody>
      </p:sp>
    </p:spTree>
    <p:extLst>
      <p:ext uri="{BB962C8B-B14F-4D97-AF65-F5344CB8AC3E}">
        <p14:creationId xmlns:p14="http://schemas.microsoft.com/office/powerpoint/2010/main" val="99481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 - Demo</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598" y="1825625"/>
            <a:ext cx="9084804" cy="4351338"/>
          </a:xfrm>
        </p:spPr>
      </p:pic>
    </p:spTree>
    <p:extLst>
      <p:ext uri="{BB962C8B-B14F-4D97-AF65-F5344CB8AC3E}">
        <p14:creationId xmlns:p14="http://schemas.microsoft.com/office/powerpoint/2010/main" val="347575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6221" b="-1"/>
          <a:stretch/>
        </p:blipFill>
        <p:spPr>
          <a:xfrm>
            <a:off x="4636008" y="640082"/>
            <a:ext cx="6916329" cy="5577837"/>
          </a:xfrm>
          <a:prstGeom prst="rect">
            <a:avLst/>
          </a:prstGeom>
          <a:effectLst/>
        </p:spPr>
      </p:pic>
      <p:sp>
        <p:nvSpPr>
          <p:cNvPr id="2" name="Title 1"/>
          <p:cNvSpPr>
            <a:spLocks noGrp="1"/>
          </p:cNvSpPr>
          <p:nvPr>
            <p:ph type="title"/>
          </p:nvPr>
        </p:nvSpPr>
        <p:spPr>
          <a:xfrm>
            <a:off x="648929" y="629266"/>
            <a:ext cx="3667039" cy="1676603"/>
          </a:xfrm>
        </p:spPr>
        <p:txBody>
          <a:bodyPr>
            <a:normAutofit/>
          </a:bodyPr>
          <a:lstStyle/>
          <a:p>
            <a:r>
              <a:rPr lang="EN-US"/>
              <a:t>Server Side:</a:t>
            </a:r>
            <a:br>
              <a:rPr lang="EN-US"/>
            </a:br>
            <a:r>
              <a:rPr lang="EN-US"/>
              <a:t>onUIAction()</a:t>
            </a:r>
            <a:endParaRPr lang="EN-US">
              <a:latin typeface="Calibri Light"/>
            </a:endParaRPr>
          </a:p>
        </p:txBody>
      </p:sp>
      <p:sp>
        <p:nvSpPr>
          <p:cNvPr id="6" name="Content Placeholder 5"/>
          <p:cNvSpPr>
            <a:spLocks noGrp="1"/>
          </p:cNvSpPr>
          <p:nvPr>
            <p:ph idx="1"/>
          </p:nvPr>
        </p:nvSpPr>
        <p:spPr>
          <a:xfrm>
            <a:off x="648930" y="2438400"/>
            <a:ext cx="3667037" cy="3785419"/>
          </a:xfrm>
        </p:spPr>
        <p:txBody>
          <a:bodyPr>
            <a:normAutofit/>
          </a:bodyPr>
          <a:lstStyle/>
          <a:p>
            <a:r>
              <a:rPr lang="en-US" sz="1800" dirty="0"/>
              <a:t>Mock Actions from Another Particle</a:t>
            </a:r>
          </a:p>
          <a:p>
            <a:r>
              <a:rPr lang="en-US" sz="1800" dirty="0"/>
              <a:t>Commit Action to Versioned State</a:t>
            </a:r>
          </a:p>
          <a:p>
            <a:r>
              <a:rPr lang="en-US" sz="1800" dirty="0"/>
              <a:t>Broadcast Action to all Web Clients</a:t>
            </a:r>
          </a:p>
        </p:txBody>
      </p:sp>
    </p:spTree>
    <p:extLst>
      <p:ext uri="{BB962C8B-B14F-4D97-AF65-F5344CB8AC3E}">
        <p14:creationId xmlns:p14="http://schemas.microsoft.com/office/powerpoint/2010/main" val="86914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7265090" y="985653"/>
            <a:ext cx="4396479" cy="4284892"/>
            <a:chOff x="4962525" y="313214"/>
            <a:chExt cx="6391275" cy="6156738"/>
          </a:xfrm>
        </p:grpSpPr>
        <p:pic>
          <p:nvPicPr>
            <p:cNvPr id="9" name="Picture 8"/>
            <p:cNvPicPr>
              <a:picLocks noChangeAspect="1"/>
            </p:cNvPicPr>
            <p:nvPr/>
          </p:nvPicPr>
          <p:blipFill rotWithShape="1">
            <a:blip r:embed="rId3"/>
            <a:srcRect t="557" b="-1"/>
            <a:stretch/>
          </p:blipFill>
          <p:spPr>
            <a:xfrm>
              <a:off x="4962525" y="313214"/>
              <a:ext cx="6391275" cy="6156737"/>
            </a:xfrm>
            <a:prstGeom prst="rect">
              <a:avLst/>
            </a:prstGeom>
          </p:spPr>
        </p:pic>
        <p:pic>
          <p:nvPicPr>
            <p:cNvPr id="10" name="Picture 9"/>
            <p:cNvPicPr>
              <a:picLocks noChangeAspect="1"/>
            </p:cNvPicPr>
            <p:nvPr/>
          </p:nvPicPr>
          <p:blipFill>
            <a:blip r:embed="rId4"/>
            <a:stretch>
              <a:fillRect/>
            </a:stretch>
          </p:blipFill>
          <p:spPr>
            <a:xfrm>
              <a:off x="6557962" y="5507927"/>
              <a:ext cx="3200400" cy="962025"/>
            </a:xfrm>
            <a:prstGeom prst="rect">
              <a:avLst/>
            </a:prstGeom>
          </p:spPr>
        </p:pic>
      </p:grpSp>
      <p:sp>
        <p:nvSpPr>
          <p:cNvPr id="2" name="Title 1"/>
          <p:cNvSpPr>
            <a:spLocks noGrp="1"/>
          </p:cNvSpPr>
          <p:nvPr>
            <p:ph type="title"/>
          </p:nvPr>
        </p:nvSpPr>
        <p:spPr>
          <a:xfrm>
            <a:off x="648929" y="629266"/>
            <a:ext cx="3667039" cy="1676603"/>
          </a:xfrm>
        </p:spPr>
        <p:txBody>
          <a:bodyPr>
            <a:normAutofit/>
          </a:bodyPr>
          <a:lstStyle/>
          <a:p>
            <a:r>
              <a:rPr lang="EN-US" dirty="0"/>
              <a:t>Web Client:</a:t>
            </a:r>
            <a:br>
              <a:rPr lang="EN-US" dirty="0"/>
            </a:br>
            <a:r>
              <a:rPr lang="EN-US" dirty="0"/>
              <a:t>Layout</a:t>
            </a:r>
            <a:endParaRPr lang="EN-US" dirty="0">
              <a:latin typeface="Calibri Light"/>
            </a:endParaRPr>
          </a:p>
        </p:txBody>
      </p:sp>
      <p:sp>
        <p:nvSpPr>
          <p:cNvPr id="6" name="Content Placeholder 5"/>
          <p:cNvSpPr>
            <a:spLocks noGrp="1"/>
          </p:cNvSpPr>
          <p:nvPr>
            <p:ph idx="1"/>
          </p:nvPr>
        </p:nvSpPr>
        <p:spPr>
          <a:xfrm>
            <a:off x="648930" y="2438400"/>
            <a:ext cx="3667037" cy="3785419"/>
          </a:xfrm>
        </p:spPr>
        <p:txBody>
          <a:bodyPr>
            <a:normAutofit/>
          </a:bodyPr>
          <a:lstStyle/>
          <a:p>
            <a:r>
              <a:rPr lang="en-US" sz="1800" dirty="0"/>
              <a:t>Receive UI Action</a:t>
            </a:r>
          </a:p>
          <a:p>
            <a:r>
              <a:rPr lang="en-US" sz="1800" dirty="0"/>
              <a:t>Build Layout Changes</a:t>
            </a:r>
          </a:p>
          <a:p>
            <a:r>
              <a:rPr lang="en-US" sz="1800" dirty="0"/>
              <a:t>Re-Synchronize if Error</a:t>
            </a:r>
          </a:p>
          <a:p>
            <a:r>
              <a:rPr lang="en-US" sz="1800" dirty="0"/>
              <a:t>Render Layout</a:t>
            </a:r>
          </a:p>
        </p:txBody>
      </p:sp>
      <p:pic>
        <p:nvPicPr>
          <p:cNvPr id="5" name="Picture 4"/>
          <p:cNvPicPr>
            <a:picLocks noChangeAspect="1"/>
          </p:cNvPicPr>
          <p:nvPr/>
        </p:nvPicPr>
        <p:blipFill>
          <a:blip r:embed="rId5"/>
          <a:stretch>
            <a:fillRect/>
          </a:stretch>
        </p:blipFill>
        <p:spPr>
          <a:xfrm>
            <a:off x="4072863" y="469072"/>
            <a:ext cx="2956955" cy="6000879"/>
          </a:xfrm>
          <a:prstGeom prst="rect">
            <a:avLst/>
          </a:prstGeom>
        </p:spPr>
      </p:pic>
    </p:spTree>
    <p:extLst>
      <p:ext uri="{BB962C8B-B14F-4D97-AF65-F5344CB8AC3E}">
        <p14:creationId xmlns:p14="http://schemas.microsoft.com/office/powerpoint/2010/main" val="153359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1676603"/>
          </a:xfrm>
        </p:spPr>
        <p:txBody>
          <a:bodyPr>
            <a:normAutofit/>
          </a:bodyPr>
          <a:lstStyle/>
          <a:p>
            <a:r>
              <a:rPr lang="EN-US" dirty="0"/>
              <a:t>Data Event or Mouse Event</a:t>
            </a:r>
            <a:endParaRPr lang="EN-US" dirty="0">
              <a:latin typeface="Calibri Light"/>
            </a:endParaRPr>
          </a:p>
        </p:txBody>
      </p:sp>
      <p:sp>
        <p:nvSpPr>
          <p:cNvPr id="6" name="Content Placeholder 5"/>
          <p:cNvSpPr>
            <a:spLocks noGrp="1"/>
          </p:cNvSpPr>
          <p:nvPr>
            <p:ph idx="1"/>
          </p:nvPr>
        </p:nvSpPr>
        <p:spPr>
          <a:xfrm>
            <a:off x="648930" y="2438400"/>
            <a:ext cx="3667037" cy="3785419"/>
          </a:xfrm>
        </p:spPr>
        <p:txBody>
          <a:bodyPr>
            <a:normAutofit/>
          </a:bodyPr>
          <a:lstStyle/>
          <a:p>
            <a:r>
              <a:rPr lang="en-US" sz="1800" dirty="0"/>
              <a:t>Send Event to Server</a:t>
            </a:r>
          </a:p>
          <a:p>
            <a:endParaRPr lang="en-US" sz="1800" dirty="0"/>
          </a:p>
          <a:p>
            <a:endParaRPr lang="en-US" sz="1800" dirty="0"/>
          </a:p>
          <a:p>
            <a:r>
              <a:rPr lang="en-US" sz="1800" dirty="0"/>
              <a:t>Process in Event Handler</a:t>
            </a:r>
          </a:p>
          <a:p>
            <a:r>
              <a:rPr lang="en-US" sz="1800" dirty="0"/>
              <a:t>Optimistically Update All Clients</a:t>
            </a:r>
          </a:p>
          <a:p>
            <a:r>
              <a:rPr lang="en-US" sz="1800" dirty="0"/>
              <a:t>Render Layout</a:t>
            </a:r>
          </a:p>
          <a:p>
            <a:endParaRPr lang="en-US" sz="1800" dirty="0"/>
          </a:p>
          <a:p>
            <a:endParaRPr lang="en-US" sz="1800" dirty="0"/>
          </a:p>
          <a:p>
            <a:endParaRPr lang="en-US" sz="1800" dirty="0"/>
          </a:p>
        </p:txBody>
      </p:sp>
      <p:grpSp>
        <p:nvGrpSpPr>
          <p:cNvPr id="8" name="Group 7"/>
          <p:cNvGrpSpPr/>
          <p:nvPr/>
        </p:nvGrpSpPr>
        <p:grpSpPr>
          <a:xfrm>
            <a:off x="4962525" y="313214"/>
            <a:ext cx="6391275" cy="6156738"/>
            <a:chOff x="4962525" y="313214"/>
            <a:chExt cx="6391275" cy="6156738"/>
          </a:xfrm>
        </p:grpSpPr>
        <p:pic>
          <p:nvPicPr>
            <p:cNvPr id="9" name="Picture 8"/>
            <p:cNvPicPr>
              <a:picLocks noChangeAspect="1"/>
            </p:cNvPicPr>
            <p:nvPr/>
          </p:nvPicPr>
          <p:blipFill rotWithShape="1">
            <a:blip r:embed="rId3"/>
            <a:srcRect t="557" b="-1"/>
            <a:stretch/>
          </p:blipFill>
          <p:spPr>
            <a:xfrm>
              <a:off x="4962525" y="313214"/>
              <a:ext cx="6391275" cy="6156737"/>
            </a:xfrm>
            <a:prstGeom prst="rect">
              <a:avLst/>
            </a:prstGeom>
          </p:spPr>
        </p:pic>
        <p:pic>
          <p:nvPicPr>
            <p:cNvPr id="10" name="Picture 9"/>
            <p:cNvPicPr>
              <a:picLocks noChangeAspect="1"/>
            </p:cNvPicPr>
            <p:nvPr/>
          </p:nvPicPr>
          <p:blipFill>
            <a:blip r:embed="rId4"/>
            <a:stretch>
              <a:fillRect/>
            </a:stretch>
          </p:blipFill>
          <p:spPr>
            <a:xfrm>
              <a:off x="6557962" y="5507927"/>
              <a:ext cx="3200400" cy="962025"/>
            </a:xfrm>
            <a:prstGeom prst="rect">
              <a:avLst/>
            </a:prstGeom>
          </p:spPr>
        </p:pic>
      </p:grpSp>
      <p:pic>
        <p:nvPicPr>
          <p:cNvPr id="7" name="Picture 6"/>
          <p:cNvPicPr>
            <a:picLocks noChangeAspect="1"/>
          </p:cNvPicPr>
          <p:nvPr/>
        </p:nvPicPr>
        <p:blipFill rotWithShape="1">
          <a:blip r:embed="rId5"/>
          <a:srcRect t="751" r="29460" b="1"/>
          <a:stretch/>
        </p:blipFill>
        <p:spPr>
          <a:xfrm>
            <a:off x="648929" y="2909455"/>
            <a:ext cx="4172453" cy="482127"/>
          </a:xfrm>
          <a:prstGeom prst="rect">
            <a:avLst/>
          </a:prstGeom>
        </p:spPr>
      </p:pic>
      <p:pic>
        <p:nvPicPr>
          <p:cNvPr id="14" name="Picture 13"/>
          <p:cNvPicPr>
            <a:picLocks noChangeAspect="1"/>
          </p:cNvPicPr>
          <p:nvPr/>
        </p:nvPicPr>
        <p:blipFill>
          <a:blip r:embed="rId6"/>
          <a:stretch>
            <a:fillRect/>
          </a:stretch>
        </p:blipFill>
        <p:spPr>
          <a:xfrm>
            <a:off x="5298249" y="3959321"/>
            <a:ext cx="5743575" cy="590550"/>
          </a:xfrm>
          <a:prstGeom prst="rect">
            <a:avLst/>
          </a:prstGeom>
        </p:spPr>
      </p:pic>
    </p:spTree>
    <p:extLst>
      <p:ext uri="{BB962C8B-B14F-4D97-AF65-F5344CB8AC3E}">
        <p14:creationId xmlns:p14="http://schemas.microsoft.com/office/powerpoint/2010/main" val="366774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Bonding Layer - Demo</a:t>
            </a:r>
            <a:endParaRPr lang="EN-US" dirty="0">
              <a:solidFill>
                <a:srgbClr val="000000"/>
              </a:solidFill>
              <a:latin typeface="Calibri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30" y="2167427"/>
            <a:ext cx="5485795" cy="24202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167427"/>
            <a:ext cx="5660049" cy="2420204"/>
          </a:xfrm>
          <a:prstGeom prst="rect">
            <a:avLst/>
          </a:prstGeom>
        </p:spPr>
      </p:pic>
    </p:spTree>
    <p:extLst>
      <p:ext uri="{BB962C8B-B14F-4D97-AF65-F5344CB8AC3E}">
        <p14:creationId xmlns:p14="http://schemas.microsoft.com/office/powerpoint/2010/main" val="315757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Q/A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573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Particle Lifecycle</a:t>
            </a:r>
          </a:p>
        </p:txBody>
      </p:sp>
      <p:pic>
        <p:nvPicPr>
          <p:cNvPr id="4" name="Content Placeholder 3" descr="Image"/>
          <p:cNvPicPr>
            <a:picLocks noGrp="1" noChangeAspect="1"/>
          </p:cNvPicPr>
          <p:nvPr>
            <p:ph idx="1"/>
          </p:nvPr>
        </p:nvPicPr>
        <p:blipFill>
          <a:blip r:embed="rId3"/>
          <a:stretch>
            <a:fillRect/>
          </a:stretch>
        </p:blipFill>
        <p:spPr>
          <a:xfrm>
            <a:off x="1543050" y="1387475"/>
            <a:ext cx="8804376" cy="5053599"/>
          </a:xfrm>
        </p:spPr>
      </p:pic>
    </p:spTree>
    <p:extLst>
      <p:ext uri="{BB962C8B-B14F-4D97-AF65-F5344CB8AC3E}">
        <p14:creationId xmlns:p14="http://schemas.microsoft.com/office/powerpoint/2010/main" val="120126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Analysis - Existing Systems</a:t>
            </a:r>
            <a:endParaRPr lang="EN-US"/>
          </a:p>
        </p:txBody>
      </p:sp>
      <p:sp>
        <p:nvSpPr>
          <p:cNvPr id="3" name="Content Placeholder 2"/>
          <p:cNvSpPr>
            <a:spLocks noGrp="1"/>
          </p:cNvSpPr>
          <p:nvPr>
            <p:ph idx="1"/>
          </p:nvPr>
        </p:nvSpPr>
        <p:spPr/>
        <p:txBody>
          <a:bodyPr/>
          <a:lstStyle/>
          <a:p>
            <a:r>
              <a:rPr lang="en-US"/>
              <a:t>Nest</a:t>
            </a:r>
          </a:p>
          <a:p>
            <a:r>
              <a:rPr lang="en-US"/>
              <a:t>Alexa</a:t>
            </a:r>
          </a:p>
          <a:p>
            <a:r>
              <a:rPr lang="en-US"/>
              <a:t>Home Multimedia Systems</a:t>
            </a:r>
          </a:p>
        </p:txBody>
      </p:sp>
    </p:spTree>
    <p:extLst>
      <p:ext uri="{BB962C8B-B14F-4D97-AF65-F5344CB8AC3E}">
        <p14:creationId xmlns:p14="http://schemas.microsoft.com/office/powerpoint/2010/main" val="366315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Survey - Communication Standards</a:t>
            </a:r>
            <a:endParaRPr lang="EN-US"/>
          </a:p>
        </p:txBody>
      </p:sp>
      <p:sp>
        <p:nvSpPr>
          <p:cNvPr id="3" name="Content Placeholder 2"/>
          <p:cNvSpPr>
            <a:spLocks noGrp="1"/>
          </p:cNvSpPr>
          <p:nvPr>
            <p:ph idx="1"/>
          </p:nvPr>
        </p:nvSpPr>
        <p:spPr/>
        <p:txBody>
          <a:bodyPr/>
          <a:lstStyle/>
          <a:p>
            <a:r>
              <a:rPr lang="en-US" err="1"/>
              <a:t>WiFi</a:t>
            </a:r>
            <a:endParaRPr lang="en-US"/>
          </a:p>
          <a:p>
            <a:r>
              <a:rPr lang="en-US"/>
              <a:t>Bluetooth</a:t>
            </a:r>
          </a:p>
          <a:p>
            <a:r>
              <a:rPr lang="en-US"/>
              <a:t>BLE Mesh</a:t>
            </a:r>
          </a:p>
          <a:p>
            <a:r>
              <a:rPr lang="en-US"/>
              <a:t>ZigBee</a:t>
            </a:r>
          </a:p>
        </p:txBody>
      </p:sp>
    </p:spTree>
    <p:extLst>
      <p:ext uri="{BB962C8B-B14F-4D97-AF65-F5344CB8AC3E}">
        <p14:creationId xmlns:p14="http://schemas.microsoft.com/office/powerpoint/2010/main" val="17093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 Statement</a:t>
            </a:r>
          </a:p>
        </p:txBody>
      </p:sp>
      <p:sp>
        <p:nvSpPr>
          <p:cNvPr id="3" name="Content Placeholder 2"/>
          <p:cNvSpPr>
            <a:spLocks noGrp="1"/>
          </p:cNvSpPr>
          <p:nvPr>
            <p:ph idx="1"/>
          </p:nvPr>
        </p:nvSpPr>
        <p:spPr/>
        <p:txBody>
          <a:bodyPr vert="horz" lIns="91440" tIns="45720" rIns="91440" bIns="45720" rtlCol="0" anchor="t">
            <a:normAutofit/>
          </a:bodyPr>
          <a:lstStyle/>
          <a:p>
            <a:r>
              <a:rPr lang="en-US"/>
              <a:t>Numerous Smart-Home Apps</a:t>
            </a:r>
          </a:p>
          <a:p>
            <a:r>
              <a:rPr lang="en-US"/>
              <a:t>Single Point of Failure</a:t>
            </a:r>
          </a:p>
          <a:p>
            <a:r>
              <a:rPr lang="en-US"/>
              <a:t>Competing Proprietary</a:t>
            </a:r>
            <a:r>
              <a:rPr lang="EN-US"/>
              <a:t> </a:t>
            </a:r>
            <a:r>
              <a:rPr lang="en-US"/>
              <a:t>S</a:t>
            </a:r>
            <a:r>
              <a:rPr lang="EN-US"/>
              <a:t>tandards</a:t>
            </a:r>
            <a:endParaRPr lang="en-US"/>
          </a:p>
          <a:p>
            <a:r>
              <a:rPr lang="en-US"/>
              <a:t>Security Concerns</a:t>
            </a:r>
          </a:p>
          <a:p>
            <a:r>
              <a:rPr lang="en-US"/>
              <a:t>Cloud Dependent</a:t>
            </a:r>
          </a:p>
        </p:txBody>
      </p:sp>
    </p:spTree>
    <p:extLst>
      <p:ext uri="{BB962C8B-B14F-4D97-AF65-F5344CB8AC3E}">
        <p14:creationId xmlns:p14="http://schemas.microsoft.com/office/powerpoint/2010/main" val="69576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Statement</a:t>
            </a:r>
          </a:p>
        </p:txBody>
      </p:sp>
      <p:sp>
        <p:nvSpPr>
          <p:cNvPr id="3" name="Content Placeholder 2"/>
          <p:cNvSpPr>
            <a:spLocks noGrp="1"/>
          </p:cNvSpPr>
          <p:nvPr>
            <p:ph idx="1"/>
          </p:nvPr>
        </p:nvSpPr>
        <p:spPr/>
        <p:txBody>
          <a:bodyPr vert="horz" lIns="91440" tIns="45720" rIns="91440" bIns="45720" rtlCol="0" anchor="t">
            <a:normAutofit/>
          </a:bodyPr>
          <a:lstStyle/>
          <a:p>
            <a:r>
              <a:rPr lang="EN-US"/>
              <a:t>Ecosystem</a:t>
            </a:r>
            <a:r>
              <a:rPr lang="en-US"/>
              <a:t> of Smart Devices</a:t>
            </a:r>
          </a:p>
          <a:p>
            <a:r>
              <a:rPr lang="en-US"/>
              <a:t>Open Source Standard</a:t>
            </a:r>
          </a:p>
          <a:p>
            <a:r>
              <a:rPr lang="en-US"/>
              <a:t>Unified Control Interface</a:t>
            </a:r>
          </a:p>
          <a:p>
            <a:r>
              <a:rPr lang="en-US"/>
              <a:t>Fault Tolerant by Design</a:t>
            </a:r>
          </a:p>
        </p:txBody>
      </p:sp>
    </p:spTree>
    <p:extLst>
      <p:ext uri="{BB962C8B-B14F-4D97-AF65-F5344CB8AC3E}">
        <p14:creationId xmlns:p14="http://schemas.microsoft.com/office/powerpoint/2010/main" val="164185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Conceptual Sketch</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931" y="1690688"/>
            <a:ext cx="8232137" cy="4977852"/>
          </a:xfrm>
        </p:spPr>
      </p:pic>
    </p:spTree>
    <p:extLst>
      <p:ext uri="{BB962C8B-B14F-4D97-AF65-F5344CB8AC3E}">
        <p14:creationId xmlns:p14="http://schemas.microsoft.com/office/powerpoint/2010/main" val="133163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Requirements - Bonding</a:t>
            </a:r>
          </a:p>
        </p:txBody>
      </p:sp>
      <p:sp>
        <p:nvSpPr>
          <p:cNvPr id="8" name="Content Placeholder 7"/>
          <p:cNvSpPr>
            <a:spLocks noGrp="1"/>
          </p:cNvSpPr>
          <p:nvPr>
            <p:ph idx="1"/>
          </p:nvPr>
        </p:nvSpPr>
        <p:spPr/>
        <p:txBody>
          <a:bodyPr vert="horz" lIns="91440" tIns="45720" rIns="91440" bIns="45720" rtlCol="0" anchor="t">
            <a:normAutofit/>
          </a:bodyPr>
          <a:lstStyle/>
          <a:p>
            <a:r>
              <a:rPr lang="EN-US"/>
              <a:t>Bonding Layer</a:t>
            </a:r>
          </a:p>
          <a:p>
            <a:pPr lvl="1"/>
            <a:r>
              <a:rPr lang="en-US"/>
              <a:t>Route Messages</a:t>
            </a:r>
            <a:endParaRPr lang="EN-US"/>
          </a:p>
          <a:p>
            <a:pPr lvl="1"/>
            <a:r>
              <a:rPr lang="EN-US"/>
              <a:t>Facilitate </a:t>
            </a:r>
            <a:r>
              <a:rPr lang="en-US"/>
              <a:t>Service</a:t>
            </a:r>
            <a:r>
              <a:rPr lang="EN-US"/>
              <a:t> Discovery</a:t>
            </a:r>
          </a:p>
          <a:p>
            <a:pPr lvl="1"/>
            <a:r>
              <a:rPr lang="en-US"/>
              <a:t>End-to-End Encryption</a:t>
            </a:r>
          </a:p>
          <a:p>
            <a:pPr lvl="1"/>
            <a:r>
              <a:rPr lang="en-US"/>
              <a:t>Identity Verification</a:t>
            </a:r>
          </a:p>
          <a:p>
            <a:r>
              <a:rPr lang="en-US"/>
              <a:t>Messages</a:t>
            </a:r>
          </a:p>
          <a:p>
            <a:pPr lvl="1"/>
            <a:r>
              <a:rPr lang="en-US"/>
              <a:t>Action to Perform</a:t>
            </a:r>
          </a:p>
          <a:p>
            <a:pPr lvl="1"/>
            <a:r>
              <a:rPr lang="en-US"/>
              <a:t>Destination Identifier</a:t>
            </a:r>
            <a:endParaRPr lang="EN-US"/>
          </a:p>
          <a:p>
            <a:pPr marL="457200" lvl="1" indent="0">
              <a:buNone/>
            </a:pPr>
            <a:endParaRPr lang="EN-US"/>
          </a:p>
          <a:p>
            <a:pPr lvl="1"/>
            <a:endParaRPr lang="EN-US"/>
          </a:p>
          <a:p>
            <a:endParaRPr lang="EN-US"/>
          </a:p>
          <a:p>
            <a:pPr lvl="1"/>
            <a:endParaRPr lang="EN-US"/>
          </a:p>
        </p:txBody>
      </p:sp>
    </p:spTree>
    <p:extLst>
      <p:ext uri="{BB962C8B-B14F-4D97-AF65-F5344CB8AC3E}">
        <p14:creationId xmlns:p14="http://schemas.microsoft.com/office/powerpoint/2010/main" val="4205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Requirements - Atoms</a:t>
            </a:r>
          </a:p>
        </p:txBody>
      </p:sp>
      <p:sp>
        <p:nvSpPr>
          <p:cNvPr id="8" name="Content Placeholder 7"/>
          <p:cNvSpPr>
            <a:spLocks noGrp="1"/>
          </p:cNvSpPr>
          <p:nvPr>
            <p:ph idx="1"/>
          </p:nvPr>
        </p:nvSpPr>
        <p:spPr/>
        <p:txBody>
          <a:bodyPr vert="horz" lIns="91440" tIns="45720" rIns="91440" bIns="45720" rtlCol="0" anchor="t">
            <a:normAutofit/>
          </a:bodyPr>
          <a:lstStyle/>
          <a:p>
            <a:r>
              <a:rPr lang="EN-US"/>
              <a:t>Manage Particle Lifecycle </a:t>
            </a:r>
          </a:p>
          <a:p>
            <a:r>
              <a:rPr lang="EN-US"/>
              <a:t>Synchronize Particle </a:t>
            </a:r>
            <a:r>
              <a:rPr lang="en-US"/>
              <a:t>State</a:t>
            </a:r>
            <a:r>
              <a:rPr lang="EN-US"/>
              <a:t> </a:t>
            </a:r>
          </a:p>
          <a:p>
            <a:r>
              <a:rPr lang="EN-US"/>
              <a:t>Enforce Permissions</a:t>
            </a:r>
          </a:p>
          <a:p>
            <a:endParaRPr lang="EN-US"/>
          </a:p>
          <a:p>
            <a:pPr lvl="1"/>
            <a:endParaRPr lang="EN-US"/>
          </a:p>
        </p:txBody>
      </p:sp>
    </p:spTree>
    <p:extLst>
      <p:ext uri="{BB962C8B-B14F-4D97-AF65-F5344CB8AC3E}">
        <p14:creationId xmlns:p14="http://schemas.microsoft.com/office/powerpoint/2010/main" val="4071484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628</Words>
  <Application>Microsoft Office PowerPoint</Application>
  <PresentationFormat>Widescreen</PresentationFormat>
  <Paragraphs>210</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Project Molecule</vt:lpstr>
      <vt:lpstr>PowerPoint Presentation</vt:lpstr>
      <vt:lpstr>Market Analysis - Existing Systems</vt:lpstr>
      <vt:lpstr>Market Survey - Communication Standards</vt:lpstr>
      <vt:lpstr>Problem Statement</vt:lpstr>
      <vt:lpstr>Project Statement</vt:lpstr>
      <vt:lpstr>Conceptual Sketch</vt:lpstr>
      <vt:lpstr>Functional Requirements - Bonding</vt:lpstr>
      <vt:lpstr>Functional Requirements - Atoms</vt:lpstr>
      <vt:lpstr>Functional Requirements - Particles</vt:lpstr>
      <vt:lpstr>Non-functional Requirements</vt:lpstr>
      <vt:lpstr>Design Considerations - Fault Tolerance</vt:lpstr>
      <vt:lpstr>Potential Risks and Mitigation</vt:lpstr>
      <vt:lpstr>Resources/Cost Estimate</vt:lpstr>
      <vt:lpstr>Detailed Design - Bonding Layer</vt:lpstr>
      <vt:lpstr>Detailed Design - Atomic Layer</vt:lpstr>
      <vt:lpstr>Detailed Design - Particle Layer</vt:lpstr>
      <vt:lpstr>Use Case – User Interface</vt:lpstr>
      <vt:lpstr>Project Schedule - Fall 2016</vt:lpstr>
      <vt:lpstr>Project Schedule – Spring 2017</vt:lpstr>
      <vt:lpstr>User Interface - Demo</vt:lpstr>
      <vt:lpstr>Server Side: onUIAction()</vt:lpstr>
      <vt:lpstr>Web Client: Layout</vt:lpstr>
      <vt:lpstr>Data Event or Mouse Event</vt:lpstr>
      <vt:lpstr>Bonding Layer - Demo</vt:lpstr>
      <vt:lpstr>Q/A Slides</vt:lpstr>
      <vt:lpstr>Particle Lifecycle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Molecule</dc:title>
  <cp:lastModifiedBy>Ryan Wade</cp:lastModifiedBy>
  <cp:revision>5</cp:revision>
  <dcterms:modified xsi:type="dcterms:W3CDTF">2016-12-07T18:00:38Z</dcterms:modified>
</cp:coreProperties>
</file>